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6" r:id="rId6"/>
    <p:sldId id="259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4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NGSTON:data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812785378082"/>
          <c:y val="0.0"/>
          <c:w val="0.544791502814319"/>
          <c:h val="1.0"/>
        </c:manualLayout>
      </c:layout>
      <c:pieChart>
        <c:varyColors val="1"/>
        <c:ser>
          <c:idx val="0"/>
          <c:order val="0"/>
          <c:tx>
            <c:strRef>
              <c:f>Hárok2!$A$1</c:f>
              <c:strCache>
                <c:ptCount val="1"/>
                <c:pt idx="0">
                  <c:v>Source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Hárok2!$A$2:$A$6</c:f>
              <c:strCache>
                <c:ptCount val="5"/>
                <c:pt idx="0">
                  <c:v>Public sources</c:v>
                </c:pt>
                <c:pt idx="1">
                  <c:v>Foreign sources</c:v>
                </c:pt>
                <c:pt idx="2">
                  <c:v>Private sources</c:v>
                </c:pt>
                <c:pt idx="3">
                  <c:v>Own income</c:v>
                </c:pt>
                <c:pt idx="4">
                  <c:v>2%</c:v>
                </c:pt>
              </c:strCache>
            </c:strRef>
          </c:cat>
          <c:val>
            <c:numRef>
              <c:f>Hárok2!$C$2:$C$6</c:f>
              <c:numCache>
                <c:formatCode>0.00%</c:formatCode>
                <c:ptCount val="5"/>
                <c:pt idx="0">
                  <c:v>0.296977660972405</c:v>
                </c:pt>
                <c:pt idx="1">
                  <c:v>0.0919842312746386</c:v>
                </c:pt>
                <c:pt idx="2">
                  <c:v>0.210249671484888</c:v>
                </c:pt>
                <c:pt idx="3">
                  <c:v>0.335085413929041</c:v>
                </c:pt>
                <c:pt idx="4">
                  <c:v>0.0657030223390276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Hárok1!$B$1</c:f>
              <c:strCache>
                <c:ptCount val="1"/>
                <c:pt idx="0">
                  <c:v>Number of organizations</c:v>
                </c:pt>
              </c:strCache>
            </c:strRef>
          </c:tx>
          <c:marker>
            <c:symbol val="none"/>
          </c:marker>
          <c:cat>
            <c:numRef>
              <c:f>Hárok1!$A$2:$A$16</c:f>
              <c:numCache>
                <c:formatCode>General</c:formatCode>
                <c:ptCount val="15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</c:numCache>
            </c:numRef>
          </c:cat>
          <c:val>
            <c:numRef>
              <c:f>Hárok1!$B$2:$B$16</c:f>
              <c:numCache>
                <c:formatCode>General</c:formatCode>
                <c:ptCount val="15"/>
                <c:pt idx="0">
                  <c:v>4034.0</c:v>
                </c:pt>
                <c:pt idx="1">
                  <c:v>3398.0</c:v>
                </c:pt>
                <c:pt idx="2">
                  <c:v>3829.0</c:v>
                </c:pt>
                <c:pt idx="3">
                  <c:v>5746.0</c:v>
                </c:pt>
                <c:pt idx="4">
                  <c:v>7100.0</c:v>
                </c:pt>
                <c:pt idx="5">
                  <c:v>7662.0</c:v>
                </c:pt>
                <c:pt idx="6">
                  <c:v>7720.0</c:v>
                </c:pt>
                <c:pt idx="7">
                  <c:v>8993.0</c:v>
                </c:pt>
                <c:pt idx="8">
                  <c:v>9585.0</c:v>
                </c:pt>
                <c:pt idx="9">
                  <c:v>10052.0</c:v>
                </c:pt>
                <c:pt idx="10">
                  <c:v>10962.0</c:v>
                </c:pt>
                <c:pt idx="11">
                  <c:v>11236.0</c:v>
                </c:pt>
                <c:pt idx="12">
                  <c:v>11908.0</c:v>
                </c:pt>
                <c:pt idx="13">
                  <c:v>12577.0</c:v>
                </c:pt>
                <c:pt idx="14">
                  <c:v>13410.0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342840"/>
        <c:axId val="2124334680"/>
      </c:lineChart>
      <c:catAx>
        <c:axId val="212434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4334680"/>
        <c:crosses val="autoZero"/>
        <c:auto val="1"/>
        <c:lblAlgn val="ctr"/>
        <c:lblOffset val="100"/>
        <c:noMultiLvlLbl val="0"/>
      </c:catAx>
      <c:valAx>
        <c:axId val="2124334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342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Total </a:t>
            </a:r>
            <a:r>
              <a:rPr lang="en-US" dirty="0" smtClean="0"/>
              <a:t>amount </a:t>
            </a:r>
            <a:r>
              <a:rPr lang="en-US" dirty="0"/>
              <a:t>in 1000€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Hárok1!$B$19</c:f>
              <c:strCache>
                <c:ptCount val="1"/>
                <c:pt idx="0">
                  <c:v>Total ammount in 1000€</c:v>
                </c:pt>
              </c:strCache>
            </c:strRef>
          </c:tx>
          <c:marker>
            <c:symbol val="none"/>
          </c:marker>
          <c:cat>
            <c:numRef>
              <c:f>Hárok1!$A$20:$A$33</c:f>
              <c:numCache>
                <c:formatCode>General</c:formatCode>
                <c:ptCount val="14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</c:numCache>
            </c:numRef>
          </c:cat>
          <c:val>
            <c:numRef>
              <c:f>Hárok1!$B$20:$B$33</c:f>
              <c:numCache>
                <c:formatCode>General</c:formatCode>
                <c:ptCount val="14"/>
                <c:pt idx="0">
                  <c:v>3381.87</c:v>
                </c:pt>
                <c:pt idx="1">
                  <c:v>3222.14</c:v>
                </c:pt>
                <c:pt idx="2">
                  <c:v>27876.25</c:v>
                </c:pt>
                <c:pt idx="3">
                  <c:v>30885.51</c:v>
                </c:pt>
                <c:pt idx="4">
                  <c:v>37346.48</c:v>
                </c:pt>
                <c:pt idx="5">
                  <c:v>42125.09</c:v>
                </c:pt>
                <c:pt idx="6">
                  <c:v>49180.45</c:v>
                </c:pt>
                <c:pt idx="7">
                  <c:v>55180.24</c:v>
                </c:pt>
                <c:pt idx="8">
                  <c:v>44144.75</c:v>
                </c:pt>
                <c:pt idx="9">
                  <c:v>41970.0</c:v>
                </c:pt>
                <c:pt idx="10">
                  <c:v>44694.0</c:v>
                </c:pt>
                <c:pt idx="11">
                  <c:v>46706.0</c:v>
                </c:pt>
                <c:pt idx="12">
                  <c:v>52204.62</c:v>
                </c:pt>
                <c:pt idx="13">
                  <c:v>56000.0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898264"/>
        <c:axId val="2124901080"/>
      </c:lineChart>
      <c:catAx>
        <c:axId val="2124898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4901080"/>
        <c:crosses val="autoZero"/>
        <c:auto val="1"/>
        <c:lblAlgn val="ctr"/>
        <c:lblOffset val="100"/>
        <c:noMultiLvlLbl val="0"/>
      </c:catAx>
      <c:valAx>
        <c:axId val="2124901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898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Hárok1!$B$35</c:f>
              <c:strCache>
                <c:ptCount val="1"/>
                <c:pt idx="0">
                  <c:v>Average for 1 organization in €</c:v>
                </c:pt>
              </c:strCache>
            </c:strRef>
          </c:tx>
          <c:marker>
            <c:symbol val="none"/>
          </c:marker>
          <c:cat>
            <c:numRef>
              <c:f>Hárok1!$A$36:$A$48</c:f>
              <c:numCache>
                <c:formatCode>General</c:formatCode>
                <c:ptCount val="13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</c:numCache>
            </c:numRef>
          </c:cat>
          <c:val>
            <c:numRef>
              <c:f>Hárok1!$B$36:$B$48</c:f>
              <c:numCache>
                <c:formatCode>General</c:formatCode>
                <c:ptCount val="13"/>
                <c:pt idx="0">
                  <c:v>838.0</c:v>
                </c:pt>
                <c:pt idx="1">
                  <c:v>948.0</c:v>
                </c:pt>
                <c:pt idx="2">
                  <c:v>7280.0</c:v>
                </c:pt>
                <c:pt idx="3">
                  <c:v>5375.0</c:v>
                </c:pt>
                <c:pt idx="4">
                  <c:v>5260.0</c:v>
                </c:pt>
                <c:pt idx="5">
                  <c:v>5498.0</c:v>
                </c:pt>
                <c:pt idx="6">
                  <c:v>6371.0</c:v>
                </c:pt>
                <c:pt idx="7">
                  <c:v>6136.0</c:v>
                </c:pt>
                <c:pt idx="8">
                  <c:v>4606.0</c:v>
                </c:pt>
                <c:pt idx="9">
                  <c:v>4175.0</c:v>
                </c:pt>
                <c:pt idx="10">
                  <c:v>4077.0</c:v>
                </c:pt>
                <c:pt idx="11">
                  <c:v>4157.0</c:v>
                </c:pt>
                <c:pt idx="12">
                  <c:v>4384.0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3671096"/>
        <c:axId val="2123668248"/>
      </c:lineChart>
      <c:catAx>
        <c:axId val="2123671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3668248"/>
        <c:crosses val="autoZero"/>
        <c:auto val="1"/>
        <c:lblAlgn val="ctr"/>
        <c:lblOffset val="100"/>
        <c:noMultiLvlLbl val="0"/>
      </c:catAx>
      <c:valAx>
        <c:axId val="2123668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3671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80D0-94AE-4284-AF1F-E1E8623192C6}" type="datetimeFigureOut">
              <a:rPr lang="en-US" smtClean="0"/>
              <a:t>08.09.16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4DF4-9D58-4884-8646-C976EDB75E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The financial </a:t>
            </a:r>
            <a:r>
              <a:rPr lang="sk-SK" dirty="0" err="1" smtClean="0"/>
              <a:t>value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>of percentage </a:t>
            </a:r>
            <a:r>
              <a:rPr lang="sk-SK" dirty="0" err="1" smtClean="0"/>
              <a:t>designation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>in Slovakia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/>
          <a:lstStyle/>
          <a:p>
            <a:r>
              <a:rPr lang="sk-SK" dirty="0" smtClean="0"/>
              <a:t>Macro and </a:t>
            </a:r>
            <a:r>
              <a:rPr lang="sk-SK" dirty="0" err="1" smtClean="0"/>
              <a:t>micro</a:t>
            </a:r>
            <a:r>
              <a:rPr lang="sk-SK" dirty="0" smtClean="0"/>
              <a:t> </a:t>
            </a:r>
            <a:r>
              <a:rPr lang="sk-SK" dirty="0" err="1" smtClean="0"/>
              <a:t>perspective</a:t>
            </a:r>
            <a:endParaRPr lang="sk-SK" dirty="0" smtClean="0"/>
          </a:p>
          <a:p>
            <a:endParaRPr lang="sk-SK" dirty="0"/>
          </a:p>
          <a:p>
            <a:r>
              <a:rPr lang="sk-SK" sz="2400" dirty="0" smtClean="0"/>
              <a:t>Milan Andrejkovič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marL="571500" indent="-514350"/>
            <a:r>
              <a:rPr lang="sk-SK" dirty="0" err="1" smtClean="0"/>
              <a:t>Percentage</a:t>
            </a:r>
            <a:r>
              <a:rPr lang="sk-SK" dirty="0" smtClean="0"/>
              <a:t> of organization´s </a:t>
            </a:r>
            <a:r>
              <a:rPr lang="sk-SK" dirty="0" err="1" smtClean="0"/>
              <a:t>annual</a:t>
            </a:r>
            <a:r>
              <a:rPr lang="sk-SK" dirty="0" smtClean="0"/>
              <a:t> </a:t>
            </a:r>
            <a:r>
              <a:rPr lang="sk-SK" dirty="0" err="1" smtClean="0"/>
              <a:t>budget</a:t>
            </a:r>
            <a:r>
              <a:rPr lang="sk-SK" dirty="0" smtClean="0"/>
              <a:t>:</a:t>
            </a:r>
          </a:p>
          <a:p>
            <a:pPr marL="571500" indent="-514350"/>
            <a:endParaRPr lang="sk-SK" dirty="0"/>
          </a:p>
          <a:p>
            <a:pPr marL="571500" indent="-514350"/>
            <a:r>
              <a:rPr lang="sk-SK" dirty="0" err="1" smtClean="0"/>
              <a:t>Highly</a:t>
            </a:r>
            <a:r>
              <a:rPr lang="sk-SK" dirty="0" smtClean="0"/>
              <a:t> </a:t>
            </a:r>
            <a:r>
              <a:rPr lang="sk-SK" dirty="0" err="1" smtClean="0"/>
              <a:t>individual</a:t>
            </a:r>
            <a:r>
              <a:rPr lang="sk-SK" dirty="0" smtClean="0"/>
              <a:t>:</a:t>
            </a:r>
          </a:p>
          <a:p>
            <a:pPr marL="971550" lvl="1" indent="-514350"/>
            <a:r>
              <a:rPr lang="sk-SK" b="1" dirty="0" err="1" smtClean="0"/>
              <a:t>Small</a:t>
            </a:r>
            <a:r>
              <a:rPr lang="sk-SK" b="1" dirty="0" smtClean="0"/>
              <a:t> </a:t>
            </a:r>
            <a:r>
              <a:rPr lang="sk-SK" b="1" dirty="0" err="1" smtClean="0"/>
              <a:t>sport</a:t>
            </a:r>
            <a:r>
              <a:rPr lang="sk-SK" b="1" dirty="0" smtClean="0"/>
              <a:t>, </a:t>
            </a:r>
            <a:r>
              <a:rPr lang="sk-SK" b="1" dirty="0" err="1" smtClean="0"/>
              <a:t>leisure</a:t>
            </a:r>
            <a:r>
              <a:rPr lang="sk-SK" b="1" dirty="0" smtClean="0"/>
              <a:t> </a:t>
            </a:r>
            <a:r>
              <a:rPr lang="sk-SK" b="1" dirty="0" err="1" smtClean="0"/>
              <a:t>time</a:t>
            </a:r>
            <a:r>
              <a:rPr lang="sk-SK" b="1" dirty="0" smtClean="0"/>
              <a:t> </a:t>
            </a:r>
            <a:r>
              <a:rPr lang="sk-SK" b="1" dirty="0" err="1" smtClean="0"/>
              <a:t>clubs</a:t>
            </a:r>
            <a:r>
              <a:rPr lang="sk-SK" b="1" dirty="0" smtClean="0"/>
              <a:t>, </a:t>
            </a:r>
            <a:r>
              <a:rPr lang="sk-SK" b="1" dirty="0" err="1" smtClean="0"/>
              <a:t>individual</a:t>
            </a:r>
            <a:r>
              <a:rPr lang="sk-SK" b="1" dirty="0" smtClean="0"/>
              <a:t> </a:t>
            </a:r>
            <a:r>
              <a:rPr lang="sk-SK" b="1" dirty="0" err="1" smtClean="0"/>
              <a:t>purpose</a:t>
            </a:r>
            <a:r>
              <a:rPr lang="sk-SK" b="1" dirty="0" smtClean="0"/>
              <a:t> </a:t>
            </a:r>
            <a:r>
              <a:rPr lang="sk-SK" b="1" dirty="0" err="1" smtClean="0"/>
              <a:t>organizations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up</a:t>
            </a:r>
            <a:r>
              <a:rPr lang="sk-SK" dirty="0" smtClean="0"/>
              <a:t> to 100% of </a:t>
            </a:r>
            <a:r>
              <a:rPr lang="sk-SK" dirty="0" err="1" smtClean="0"/>
              <a:t>budget</a:t>
            </a:r>
            <a:endParaRPr lang="sk-SK" dirty="0" smtClean="0"/>
          </a:p>
          <a:p>
            <a:pPr marL="457200" lvl="1" indent="0">
              <a:buNone/>
            </a:pPr>
            <a:r>
              <a:rPr lang="sk-SK" dirty="0"/>
              <a:t>	- </a:t>
            </a:r>
            <a:r>
              <a:rPr lang="sk-SK" dirty="0" err="1"/>
              <a:t>highly</a:t>
            </a:r>
            <a:r>
              <a:rPr lang="sk-SK" dirty="0"/>
              <a:t> </a:t>
            </a:r>
            <a:r>
              <a:rPr lang="sk-SK" dirty="0" err="1" smtClean="0"/>
              <a:t>vulnerable</a:t>
            </a:r>
            <a:r>
              <a:rPr lang="sk-SK" dirty="0" smtClean="0"/>
              <a:t> </a:t>
            </a:r>
            <a:r>
              <a:rPr lang="sk-SK" dirty="0" err="1" smtClean="0"/>
              <a:t>organizations</a:t>
            </a: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971550" lvl="1" indent="-514350"/>
            <a:r>
              <a:rPr lang="sk-SK" b="1" dirty="0" smtClean="0"/>
              <a:t>Professional </a:t>
            </a:r>
            <a:r>
              <a:rPr lang="sk-SK" b="1" dirty="0" err="1" smtClean="0"/>
              <a:t>NGOs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income</a:t>
            </a:r>
            <a:r>
              <a:rPr lang="sk-SK" dirty="0" smtClean="0"/>
              <a:t> </a:t>
            </a:r>
            <a:r>
              <a:rPr lang="sk-SK" dirty="0" err="1" smtClean="0"/>
              <a:t>sources</a:t>
            </a:r>
            <a:r>
              <a:rPr lang="sk-SK" dirty="0" smtClean="0"/>
              <a:t> –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less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20% of </a:t>
            </a:r>
            <a:r>
              <a:rPr lang="sk-SK" dirty="0" err="1" smtClean="0"/>
              <a:t>budget</a:t>
            </a:r>
            <a:endParaRPr lang="sk-SK" dirty="0" smtClean="0"/>
          </a:p>
          <a:p>
            <a:pPr marL="857250" lvl="2" indent="0">
              <a:buNone/>
            </a:pPr>
            <a:r>
              <a:rPr lang="sk-SK" dirty="0" smtClean="0"/>
              <a:t>- </a:t>
            </a:r>
            <a:r>
              <a:rPr lang="sk-SK" dirty="0" err="1"/>
              <a:t>m</a:t>
            </a:r>
            <a:r>
              <a:rPr lang="sk-SK" dirty="0" err="1" smtClean="0"/>
              <a:t>ultisource</a:t>
            </a:r>
            <a:r>
              <a:rPr lang="sk-SK" dirty="0" smtClean="0"/>
              <a:t> </a:t>
            </a:r>
            <a:r>
              <a:rPr lang="sk-SK" dirty="0" err="1" smtClean="0"/>
              <a:t>fundraising</a:t>
            </a:r>
            <a:endParaRPr lang="sk-SK" dirty="0" smtClean="0"/>
          </a:p>
          <a:p>
            <a:pPr marL="571500" indent="-514350"/>
            <a:endParaRPr lang="sk-SK" dirty="0"/>
          </a:p>
          <a:p>
            <a:pPr marL="57150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Percentage mechanism in Slovakia in total numbers:</a:t>
            </a:r>
          </a:p>
          <a:p>
            <a:pPr>
              <a:buNone/>
            </a:pPr>
            <a:endParaRPr lang="sk-SK" dirty="0" smtClean="0"/>
          </a:p>
          <a:p>
            <a:pPr lvl="1"/>
            <a:r>
              <a:rPr lang="sk-SK" dirty="0" smtClean="0"/>
              <a:t>More than 15 </a:t>
            </a:r>
            <a:r>
              <a:rPr lang="sk-SK" dirty="0" err="1" smtClean="0"/>
              <a:t>years</a:t>
            </a: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lvl="1"/>
            <a:r>
              <a:rPr lang="sk-SK" dirty="0" err="1" smtClean="0"/>
              <a:t>Almost</a:t>
            </a:r>
            <a:r>
              <a:rPr lang="sk-SK" dirty="0" smtClean="0"/>
              <a:t> 550 mil. € designated in </a:t>
            </a:r>
            <a:r>
              <a:rPr lang="sk-SK" dirty="0" err="1" smtClean="0"/>
              <a:t>total</a:t>
            </a: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r>
              <a:rPr lang="sk-SK" dirty="0" smtClean="0"/>
              <a:t>- </a:t>
            </a:r>
            <a:r>
              <a:rPr lang="sk-SK" dirty="0" err="1" smtClean="0"/>
              <a:t>Average</a:t>
            </a:r>
            <a:r>
              <a:rPr lang="sk-SK" dirty="0" smtClean="0"/>
              <a:t>* 36,6 </a:t>
            </a:r>
            <a:r>
              <a:rPr lang="sk-SK" dirty="0" err="1" smtClean="0"/>
              <a:t>mil.€</a:t>
            </a:r>
            <a:r>
              <a:rPr lang="sk-SK" dirty="0" smtClean="0"/>
              <a:t>/</a:t>
            </a:r>
            <a:r>
              <a:rPr lang="sk-SK" dirty="0" err="1" smtClean="0"/>
              <a:t>year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Percentage mechanism in Slovakia in total numbers:</a:t>
            </a:r>
          </a:p>
          <a:p>
            <a:pPr>
              <a:buNone/>
            </a:pPr>
            <a:endParaRPr lang="sk-SK" dirty="0" smtClean="0"/>
          </a:p>
          <a:p>
            <a:pPr lvl="1"/>
            <a:r>
              <a:rPr lang="sk-SK" dirty="0" smtClean="0"/>
              <a:t>State </a:t>
            </a:r>
            <a:r>
              <a:rPr lang="sk-SK" dirty="0" err="1" smtClean="0"/>
              <a:t>budget</a:t>
            </a:r>
            <a:r>
              <a:rPr lang="sk-SK" dirty="0" smtClean="0"/>
              <a:t> </a:t>
            </a:r>
            <a:r>
              <a:rPr lang="sk-SK" dirty="0" err="1" smtClean="0"/>
              <a:t>spendings</a:t>
            </a:r>
            <a:r>
              <a:rPr lang="sk-SK" dirty="0" smtClean="0"/>
              <a:t>:</a:t>
            </a:r>
          </a:p>
          <a:p>
            <a:pPr lvl="2"/>
            <a:r>
              <a:rPr lang="sk-SK" dirty="0" smtClean="0"/>
              <a:t>13600 mil. € in 2015 (</a:t>
            </a:r>
            <a:r>
              <a:rPr lang="sk-SK" dirty="0" err="1" smtClean="0"/>
              <a:t>without</a:t>
            </a:r>
            <a:r>
              <a:rPr lang="sk-SK" dirty="0" smtClean="0"/>
              <a:t> EU </a:t>
            </a:r>
            <a:r>
              <a:rPr lang="sk-SK" dirty="0" err="1" smtClean="0"/>
              <a:t>funds</a:t>
            </a:r>
            <a:r>
              <a:rPr lang="sk-SK" dirty="0" smtClean="0"/>
              <a:t>)</a:t>
            </a:r>
          </a:p>
          <a:p>
            <a:pPr lvl="1"/>
            <a:r>
              <a:rPr lang="sk-SK" dirty="0" err="1" smtClean="0"/>
              <a:t>Total</a:t>
            </a:r>
            <a:r>
              <a:rPr lang="sk-SK" dirty="0" smtClean="0"/>
              <a:t> </a:t>
            </a:r>
            <a:r>
              <a:rPr lang="sk-SK" dirty="0" err="1" smtClean="0"/>
              <a:t>amount</a:t>
            </a:r>
            <a:r>
              <a:rPr lang="sk-SK" dirty="0" smtClean="0"/>
              <a:t> </a:t>
            </a:r>
            <a:r>
              <a:rPr lang="sk-SK" dirty="0" err="1" smtClean="0"/>
              <a:t>designed</a:t>
            </a:r>
            <a:r>
              <a:rPr lang="sk-SK" dirty="0" smtClean="0"/>
              <a:t>:</a:t>
            </a:r>
          </a:p>
          <a:p>
            <a:pPr lvl="2"/>
            <a:r>
              <a:rPr lang="sk-SK" dirty="0" smtClean="0"/>
              <a:t>56 mil. € in 2015</a:t>
            </a:r>
            <a:endParaRPr lang="sk-SK" dirty="0"/>
          </a:p>
          <a:p>
            <a:pPr lvl="1"/>
            <a:r>
              <a:rPr lang="sk-SK" dirty="0" err="1" smtClean="0"/>
              <a:t>Taxpayers</a:t>
            </a:r>
            <a:r>
              <a:rPr lang="sk-SK" dirty="0" smtClean="0"/>
              <a:t> </a:t>
            </a:r>
            <a:r>
              <a:rPr lang="sk-SK" dirty="0" err="1" smtClean="0"/>
              <a:t>decide</a:t>
            </a:r>
            <a:r>
              <a:rPr lang="sk-SK" dirty="0" smtClean="0"/>
              <a:t> </a:t>
            </a:r>
            <a:r>
              <a:rPr lang="sk-SK" dirty="0" err="1" smtClean="0"/>
              <a:t>directly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0,4% of state </a:t>
            </a:r>
            <a:r>
              <a:rPr lang="sk-SK" dirty="0" err="1" smtClean="0"/>
              <a:t>budget</a:t>
            </a:r>
            <a:r>
              <a:rPr lang="sk-SK" dirty="0" smtClean="0"/>
              <a:t> </a:t>
            </a:r>
            <a:r>
              <a:rPr lang="sk-SK" dirty="0" err="1" smtClean="0"/>
              <a:t>spending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662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Percentage mechanism in Slovakia in total numbers: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072378"/>
              </p:ext>
            </p:extLst>
          </p:nvPr>
        </p:nvGraphicFramePr>
        <p:xfrm>
          <a:off x="827584" y="2780928"/>
          <a:ext cx="7344816" cy="3827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2413000" imgH="1257300" progId="Excel.Sheet.12">
                  <p:embed/>
                </p:oleObj>
              </mc:Choice>
              <mc:Fallback>
                <p:oleObj name="Worksheet" r:id="rId3" imgW="2413000" imgH="1257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780928"/>
                        <a:ext cx="7344816" cy="3827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404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Percentage mechanism in Slovakia in total numbers: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156208"/>
              </p:ext>
            </p:extLst>
          </p:nvPr>
        </p:nvGraphicFramePr>
        <p:xfrm>
          <a:off x="899592" y="2636912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60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71500" indent="-514350"/>
            <a:r>
              <a:rPr lang="sk-SK" sz="2400" dirty="0" err="1" smtClean="0"/>
              <a:t>Total</a:t>
            </a:r>
            <a:r>
              <a:rPr lang="sk-SK" sz="2400" dirty="0" smtClean="0"/>
              <a:t> </a:t>
            </a:r>
            <a:r>
              <a:rPr lang="sk-SK" sz="2400" dirty="0" err="1" smtClean="0"/>
              <a:t>number</a:t>
            </a:r>
            <a:r>
              <a:rPr lang="sk-SK" sz="2400" dirty="0" smtClean="0"/>
              <a:t> of recipients (NGOs) grows year by </a:t>
            </a:r>
            <a:r>
              <a:rPr lang="sk-SK" sz="2400" dirty="0" err="1" smtClean="0"/>
              <a:t>year</a:t>
            </a:r>
            <a:r>
              <a:rPr lang="sk-SK" sz="2400" dirty="0" smtClean="0"/>
              <a:t>:</a:t>
            </a:r>
          </a:p>
          <a:p>
            <a:pPr marL="571500" indent="-514350"/>
            <a:endParaRPr lang="sk-SK" dirty="0" smtClean="0"/>
          </a:p>
          <a:p>
            <a:pPr marL="571500" indent="-514350"/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539552" y="558924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* </a:t>
            </a:r>
            <a:r>
              <a:rPr lang="sk-SK" dirty="0" err="1" smtClean="0"/>
              <a:t>app</a:t>
            </a:r>
            <a:r>
              <a:rPr lang="sk-SK" dirty="0" smtClean="0"/>
              <a:t>. ¼ of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NGOs</a:t>
            </a:r>
            <a:r>
              <a:rPr lang="sk-SK" dirty="0" smtClean="0"/>
              <a:t> in Slovakia</a:t>
            </a:r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897326"/>
              </p:ext>
            </p:extLst>
          </p:nvPr>
        </p:nvGraphicFramePr>
        <p:xfrm>
          <a:off x="507986" y="2132856"/>
          <a:ext cx="1968500" cy="3248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3589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Year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Number of organizations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4034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3398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3829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5746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7100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7662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7720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8993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9585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10052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10962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11236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11908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12577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13410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87224"/>
              </p:ext>
            </p:extLst>
          </p:nvPr>
        </p:nvGraphicFramePr>
        <p:xfrm>
          <a:off x="2771800" y="2132856"/>
          <a:ext cx="48965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71500" indent="-514350"/>
            <a:r>
              <a:rPr lang="sk-SK" dirty="0" err="1" smtClean="0"/>
              <a:t>Total</a:t>
            </a:r>
            <a:r>
              <a:rPr lang="sk-SK" dirty="0" smtClean="0"/>
              <a:t> </a:t>
            </a:r>
            <a:r>
              <a:rPr lang="sk-SK" dirty="0" err="1" smtClean="0"/>
              <a:t>amount</a:t>
            </a:r>
            <a:r>
              <a:rPr lang="sk-SK" dirty="0" smtClean="0"/>
              <a:t> of € </a:t>
            </a:r>
            <a:r>
              <a:rPr lang="sk-SK" dirty="0" err="1" smtClean="0"/>
              <a:t>transfered</a:t>
            </a:r>
            <a:r>
              <a:rPr lang="sk-SK" dirty="0" smtClean="0"/>
              <a:t>:</a:t>
            </a:r>
          </a:p>
          <a:p>
            <a:pPr marL="571500" indent="-514350"/>
            <a:endParaRPr lang="sk-SK" dirty="0"/>
          </a:p>
          <a:p>
            <a:pPr marL="571500" indent="-514350"/>
            <a:endParaRPr lang="sk-SK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29805"/>
              </p:ext>
            </p:extLst>
          </p:nvPr>
        </p:nvGraphicFramePr>
        <p:xfrm>
          <a:off x="539552" y="2420888"/>
          <a:ext cx="1968500" cy="305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3589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</a:rPr>
                        <a:t>Year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</a:rPr>
                        <a:t>Total</a:t>
                      </a:r>
                      <a:r>
                        <a:rPr lang="sk-SK" sz="1100" u="none" strike="noStrike" dirty="0">
                          <a:effectLst/>
                        </a:rPr>
                        <a:t> </a:t>
                      </a:r>
                      <a:r>
                        <a:rPr lang="sk-SK" sz="1100" u="none" strike="noStrike" dirty="0" err="1" smtClean="0">
                          <a:effectLst/>
                        </a:rPr>
                        <a:t>amount</a:t>
                      </a:r>
                      <a:r>
                        <a:rPr lang="sk-SK" sz="1100" u="none" strike="noStrike" dirty="0" smtClean="0">
                          <a:effectLst/>
                        </a:rPr>
                        <a:t> </a:t>
                      </a:r>
                      <a:r>
                        <a:rPr lang="sk-SK" sz="1100" u="none" strike="noStrike" dirty="0">
                          <a:effectLst/>
                        </a:rPr>
                        <a:t>in 1000€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2002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3381,87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2003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3222,14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27876,25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30885,51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37346,48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42125,09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49180,45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55180,24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44144,75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41970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44694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46706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52204,62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smtClean="0">
                          <a:effectLst/>
                        </a:rPr>
                        <a:t>56000*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196008"/>
              </p:ext>
            </p:extLst>
          </p:nvPr>
        </p:nvGraphicFramePr>
        <p:xfrm>
          <a:off x="2627784" y="2420888"/>
          <a:ext cx="48245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611560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* 2015 – </a:t>
            </a:r>
            <a:r>
              <a:rPr lang="sk-SK" dirty="0" err="1" smtClean="0"/>
              <a:t>higher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in 2009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37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71500" indent="-514350"/>
            <a:r>
              <a:rPr lang="sk-SK" dirty="0" err="1" smtClean="0"/>
              <a:t>Average</a:t>
            </a:r>
            <a:r>
              <a:rPr lang="sk-SK" dirty="0" smtClean="0"/>
              <a:t> </a:t>
            </a:r>
            <a:r>
              <a:rPr lang="sk-SK" dirty="0" err="1" smtClean="0"/>
              <a:t>amount</a:t>
            </a:r>
            <a:r>
              <a:rPr lang="sk-SK" dirty="0" smtClean="0"/>
              <a:t> received by NGO:</a:t>
            </a:r>
          </a:p>
          <a:p>
            <a:pPr marL="571500" indent="-514350"/>
            <a:endParaRPr lang="sk-SK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85705"/>
              </p:ext>
            </p:extLst>
          </p:nvPr>
        </p:nvGraphicFramePr>
        <p:xfrm>
          <a:off x="539552" y="2492896"/>
          <a:ext cx="1968500" cy="2867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3589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</a:rPr>
                        <a:t>Year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Average for 1 organization in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2002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838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948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7280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5375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5260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5498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6371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2009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6136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4606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4175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4077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4157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2014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4384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705696"/>
              </p:ext>
            </p:extLst>
          </p:nvPr>
        </p:nvGraphicFramePr>
        <p:xfrm>
          <a:off x="2987824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28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71500" indent="-514350"/>
            <a:r>
              <a:rPr lang="sk-SK" dirty="0" err="1" smtClean="0"/>
              <a:t>Extremes</a:t>
            </a:r>
            <a:r>
              <a:rPr lang="sk-SK" dirty="0" smtClean="0"/>
              <a:t>:</a:t>
            </a:r>
          </a:p>
          <a:p>
            <a:pPr marL="57150" indent="0">
              <a:buNone/>
            </a:pPr>
            <a:endParaRPr lang="sk-SK" dirty="0" smtClean="0"/>
          </a:p>
          <a:p>
            <a:pPr marL="971550" lvl="1" indent="-514350"/>
            <a:r>
              <a:rPr lang="sk-SK" dirty="0" smtClean="0"/>
              <a:t>NGOs with 0€ - 100€ ...</a:t>
            </a:r>
          </a:p>
          <a:p>
            <a:pPr marL="1371600" lvl="2" indent="-514350"/>
            <a:r>
              <a:rPr lang="sk-SK" dirty="0" smtClean="0"/>
              <a:t>(</a:t>
            </a:r>
            <a:r>
              <a:rPr lang="sk-SK" dirty="0" err="1" smtClean="0"/>
              <a:t>registration</a:t>
            </a:r>
            <a:r>
              <a:rPr lang="sk-SK" dirty="0" smtClean="0"/>
              <a:t> </a:t>
            </a:r>
            <a:r>
              <a:rPr lang="sk-SK" dirty="0" err="1" smtClean="0"/>
              <a:t>fee</a:t>
            </a:r>
            <a:r>
              <a:rPr lang="sk-SK" dirty="0" smtClean="0"/>
              <a:t> </a:t>
            </a:r>
            <a:r>
              <a:rPr lang="sk-SK" dirty="0" err="1" smtClean="0"/>
              <a:t>app</a:t>
            </a:r>
            <a:r>
              <a:rPr lang="sk-SK" dirty="0" smtClean="0"/>
              <a:t>. 75€)</a:t>
            </a:r>
          </a:p>
          <a:p>
            <a:pPr marL="857250" lvl="2" indent="0">
              <a:buNone/>
            </a:pPr>
            <a:endParaRPr lang="sk-SK" dirty="0" smtClean="0"/>
          </a:p>
          <a:p>
            <a:pPr marL="971550" lvl="1" indent="-514350"/>
            <a:r>
              <a:rPr lang="sk-SK" dirty="0" err="1" smtClean="0"/>
              <a:t>NGOs</a:t>
            </a:r>
            <a:r>
              <a:rPr lang="sk-SK" dirty="0" smtClean="0"/>
              <a:t> (</a:t>
            </a:r>
            <a:r>
              <a:rPr lang="sk-SK" dirty="0" err="1" smtClean="0"/>
              <a:t>esp</a:t>
            </a:r>
            <a:r>
              <a:rPr lang="sk-SK" dirty="0" smtClean="0"/>
              <a:t>. </a:t>
            </a:r>
            <a:r>
              <a:rPr lang="sk-SK" dirty="0" err="1"/>
              <a:t>f</a:t>
            </a:r>
            <a:r>
              <a:rPr lang="sk-SK" dirty="0" err="1" smtClean="0"/>
              <a:t>oundations</a:t>
            </a:r>
            <a:r>
              <a:rPr lang="sk-SK" dirty="0" smtClean="0"/>
              <a:t>) </a:t>
            </a:r>
            <a:r>
              <a:rPr lang="sk-SK" dirty="0" err="1" smtClean="0"/>
              <a:t>with</a:t>
            </a:r>
            <a:r>
              <a:rPr lang="sk-SK" dirty="0" smtClean="0"/>
              <a:t> 1.000.000+ € </a:t>
            </a:r>
          </a:p>
        </p:txBody>
      </p:sp>
    </p:spTree>
    <p:extLst>
      <p:ext uri="{BB962C8B-B14F-4D97-AF65-F5344CB8AC3E}">
        <p14:creationId xmlns:p14="http://schemas.microsoft.com/office/powerpoint/2010/main" val="419299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329</Words>
  <Application>Microsoft Macintosh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Excel Sheet</vt:lpstr>
      <vt:lpstr>The financial value  of percentage designation  in Slovakia</vt:lpstr>
      <vt:lpstr>Macro perspective</vt:lpstr>
      <vt:lpstr>Macro perspective</vt:lpstr>
      <vt:lpstr>Macro perspective</vt:lpstr>
      <vt:lpstr>Macro perspective</vt:lpstr>
      <vt:lpstr>Micro perspective</vt:lpstr>
      <vt:lpstr>Micro perspective</vt:lpstr>
      <vt:lpstr>Micro perspective</vt:lpstr>
      <vt:lpstr>Micro perspective</vt:lpstr>
      <vt:lpstr>Micro perspective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value of percentage designation in Slovakia</dc:title>
  <dc:creator>alexandra</dc:creator>
  <cp:lastModifiedBy>Ladislav Križan</cp:lastModifiedBy>
  <cp:revision>19</cp:revision>
  <dcterms:created xsi:type="dcterms:W3CDTF">2016-09-07T19:37:59Z</dcterms:created>
  <dcterms:modified xsi:type="dcterms:W3CDTF">2016-09-08T14:16:43Z</dcterms:modified>
</cp:coreProperties>
</file>