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9" r:id="rId3"/>
    <p:sldId id="320" r:id="rId4"/>
    <p:sldId id="322" r:id="rId5"/>
    <p:sldId id="321" r:id="rId6"/>
    <p:sldId id="32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3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96" y="48"/>
      </p:cViewPr>
      <p:guideLst>
        <p:guide orient="horz" pos="2208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F47321"/>
            </a:gs>
            <a:gs pos="75000">
              <a:srgbClr val="F47321"/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7" y="2576943"/>
            <a:ext cx="9005455" cy="1240314"/>
          </a:xfrm>
        </p:spPr>
        <p:txBody>
          <a:bodyPr/>
          <a:lstStyle/>
          <a:p>
            <a: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Expected Value Beyond Money</a:t>
            </a:r>
            <a:br>
              <a:rPr lang="en-US" sz="3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looking at the introduction of a tax designation system in Serbia</a:t>
            </a:r>
            <a:endParaRPr lang="en-US" sz="36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Percentage Tax Designations:  Past – Present - Future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Bratislava</a:t>
            </a:r>
            <a:r>
              <a:rPr lang="sr-Latn-R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 9,</a:t>
            </a:r>
            <a:r>
              <a:rPr lang="sr-Latn-R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2016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84" y="6088508"/>
            <a:ext cx="1608453" cy="581518"/>
          </a:xfrm>
          <a:prstGeom prst="rect">
            <a:avLst/>
          </a:prstGeom>
        </p:spPr>
      </p:pic>
      <p:pic>
        <p:nvPicPr>
          <p:cNvPr id="1028" name="Picture 4" descr="http://taxdesignation.org/wp-content/themes/taxdesignation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970" y="374424"/>
            <a:ext cx="4163860" cy="78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57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Data on Serbia:</a:t>
            </a:r>
            <a:br>
              <a:rPr lang="en-US" dirty="0"/>
            </a:br>
            <a:r>
              <a:rPr lang="en-US" dirty="0"/>
              <a:t>Population, Taxpayers, Taxation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4572"/>
            <a:ext cx="9613861" cy="47534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Population: 7,140,000 </a:t>
            </a:r>
          </a:p>
          <a:p>
            <a:endParaRPr lang="en-US" dirty="0"/>
          </a:p>
          <a:p>
            <a:r>
              <a:rPr lang="en-US" dirty="0"/>
              <a:t>Taxpayer Base (# of Employed): 1,697,000</a:t>
            </a:r>
          </a:p>
          <a:p>
            <a:endParaRPr lang="en-US" dirty="0"/>
          </a:p>
          <a:p>
            <a:r>
              <a:rPr lang="en-US" dirty="0"/>
              <a:t>Personal Taxation – complex system</a:t>
            </a:r>
          </a:p>
          <a:p>
            <a:pPr lvl="1"/>
            <a:r>
              <a:rPr lang="en-US" dirty="0"/>
              <a:t>12% on wages/salaries withheld for most employed and paid directly to state by employer</a:t>
            </a:r>
          </a:p>
          <a:p>
            <a:pPr lvl="1"/>
            <a:r>
              <a:rPr lang="en-US" dirty="0"/>
              <a:t>10% on agricultural and/or entrepreneurial (self-employed) income</a:t>
            </a:r>
          </a:p>
          <a:p>
            <a:pPr lvl="1"/>
            <a:r>
              <a:rPr lang="en-US" dirty="0"/>
              <a:t>Additional Individual Annual Income Tax:  10% on any income that is greater than 3 times the national annual average income and 15% on any income that is greater than 6 times the national annual average income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Which of these various income taxes would be subject to tax designation were such a system to be introduced?</a:t>
            </a:r>
          </a:p>
        </p:txBody>
      </p:sp>
    </p:spTree>
    <p:extLst>
      <p:ext uri="{BB962C8B-B14F-4D97-AF65-F5344CB8AC3E}">
        <p14:creationId xmlns:p14="http://schemas.microsoft.com/office/powerpoint/2010/main" val="260771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Data on Serbia:</a:t>
            </a:r>
            <a:br>
              <a:rPr lang="en-US" dirty="0"/>
            </a:br>
            <a:r>
              <a:rPr lang="en-US" dirty="0"/>
              <a:t>CSOs, Incomes, State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4572"/>
            <a:ext cx="9613861" cy="475342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# of Registered Associations: 26,096</a:t>
            </a:r>
          </a:p>
          <a:p>
            <a:r>
              <a:rPr lang="en-US" dirty="0"/>
              <a:t># of Registered Foundations and Endowments: 819 </a:t>
            </a:r>
          </a:p>
          <a:p>
            <a:endParaRPr lang="en-US" dirty="0"/>
          </a:p>
          <a:p>
            <a:r>
              <a:rPr lang="en-US" dirty="0"/>
              <a:t># of CSOs per 1000 citizens:  3.25</a:t>
            </a:r>
          </a:p>
          <a:p>
            <a:endParaRPr lang="en-US" dirty="0"/>
          </a:p>
          <a:p>
            <a:r>
              <a:rPr lang="en-US" dirty="0"/>
              <a:t>Total CSO Income: 261,325,000 EUR</a:t>
            </a:r>
          </a:p>
          <a:p>
            <a:endParaRPr lang="en-US" dirty="0"/>
          </a:p>
          <a:p>
            <a:r>
              <a:rPr lang="en-US" dirty="0"/>
              <a:t>State Support for CSOs: 68,340,000 EUR</a:t>
            </a:r>
          </a:p>
          <a:p>
            <a:pPr lvl="1"/>
            <a:r>
              <a:rPr lang="en-US" dirty="0"/>
              <a:t>Drawn from various ‘accounts’ and at various levels (national, provincial and local); but does not include some service provision</a:t>
            </a:r>
          </a:p>
          <a:p>
            <a:pPr lvl="1"/>
            <a:r>
              <a:rPr lang="en-US" dirty="0"/>
              <a:t>Calls for proposals (RFAs) meant to be standard way of determining distribution; but as recent as 2012, nearly 40% of funds were distributed by direct decision of head of departments without an RFA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13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Data on Serbia:</a:t>
            </a:r>
            <a:br>
              <a:rPr lang="en-US" dirty="0"/>
            </a:br>
            <a:r>
              <a:rPr lang="en-US" dirty="0"/>
              <a:t>Levels of Private Giving and Tax Incentives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04572"/>
            <a:ext cx="9613861" cy="4753428"/>
          </a:xfrm>
        </p:spPr>
        <p:txBody>
          <a:bodyPr>
            <a:normAutofit/>
          </a:bodyPr>
          <a:lstStyle/>
          <a:p>
            <a:r>
              <a:rPr lang="en-US" dirty="0"/>
              <a:t>Private giving on the rise: 18 million EUR (2013) </a:t>
            </a:r>
            <a:r>
              <a:rPr lang="en-US" dirty="0">
                <a:sym typeface="Wingdings" panose="05000000000000000000" pitchFamily="2" charset="2"/>
              </a:rPr>
              <a:t> 22.3 million EUR (2015)</a:t>
            </a:r>
            <a:endParaRPr lang="en-US" dirty="0"/>
          </a:p>
          <a:p>
            <a:endParaRPr lang="en-US" dirty="0"/>
          </a:p>
          <a:p>
            <a:r>
              <a:rPr lang="en-US" dirty="0"/>
              <a:t>Corporate tax deduction of 5% of company revenue (not profit)</a:t>
            </a:r>
          </a:p>
          <a:p>
            <a:r>
              <a:rPr lang="en-US" dirty="0"/>
              <a:t>Corporate giving accounted for nearly 52% of overall private giving in 2015</a:t>
            </a:r>
          </a:p>
          <a:p>
            <a:endParaRPr lang="en-US" dirty="0"/>
          </a:p>
          <a:p>
            <a:r>
              <a:rPr lang="en-US" dirty="0"/>
              <a:t>No individual tax deduction for giving</a:t>
            </a:r>
          </a:p>
          <a:p>
            <a:r>
              <a:rPr lang="en-US" dirty="0"/>
              <a:t>Individual giving accounted for nearly 32% of overall private giving in 2015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262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Expected Value Beyond Money</a:t>
            </a:r>
            <a:br>
              <a:rPr lang="en-US" dirty="0"/>
            </a:br>
            <a:r>
              <a:rPr lang="en-US" sz="2000" dirty="0"/>
              <a:t>Pros of the introduction of a tax designation system in Serbia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16726"/>
            <a:ext cx="9613861" cy="437803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Would foster a needed diversification of funding / resource development skills among CSO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Citizens would have the possibility to directly influence distribution of their taxes – democratization of public funds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Popularity contest instead of a connection racket, creating a healthier competition between organizations / public benefit legal entities</a:t>
            </a:r>
          </a:p>
        </p:txBody>
      </p:sp>
    </p:spTree>
    <p:extLst>
      <p:ext uri="{BB962C8B-B14F-4D97-AF65-F5344CB8AC3E}">
        <p14:creationId xmlns:p14="http://schemas.microsoft.com/office/powerpoint/2010/main" val="104478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Expected Value Beyond Money, Pt. 2</a:t>
            </a:r>
            <a:br>
              <a:rPr lang="en-US" dirty="0"/>
            </a:br>
            <a:r>
              <a:rPr lang="en-US" sz="2000" dirty="0"/>
              <a:t>Pros of the introduction of a tax designation system in Serbia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16726"/>
            <a:ext cx="9613861" cy="4378037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Increased level of information / awareness of citizens about civil society and their role in addressing issues of public benefit importance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CSOs would be encouraged to improve communication with public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CSO would be encouraged to develop/nurture constituency – grassroots organizations would benefit from their engagement efforts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One pathway to restoring public trust in the CSO sector</a:t>
            </a:r>
          </a:p>
        </p:txBody>
      </p:sp>
    </p:spTree>
    <p:extLst>
      <p:ext uri="{BB962C8B-B14F-4D97-AF65-F5344CB8AC3E}">
        <p14:creationId xmlns:p14="http://schemas.microsoft.com/office/powerpoint/2010/main" val="163467205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4613</TotalTime>
  <Words>412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Open Sans</vt:lpstr>
      <vt:lpstr>Trebuchet MS</vt:lpstr>
      <vt:lpstr>Wingdings</vt:lpstr>
      <vt:lpstr>Berlin</vt:lpstr>
      <vt:lpstr>Expected Value Beyond Money in looking at the introduction of a tax designation system in Serbia</vt:lpstr>
      <vt:lpstr>Quick Data on Serbia: Population, Taxpayers, Taxation</vt:lpstr>
      <vt:lpstr>Quick Data on Serbia: CSOs, Incomes, State Support</vt:lpstr>
      <vt:lpstr>Quick Data on Serbia: Levels of Private Giving and Tax Incentives</vt:lpstr>
      <vt:lpstr>Expected Value Beyond Money Pros of the introduction of a tax designation system in Serbia </vt:lpstr>
      <vt:lpstr>Expected Value Beyond Money, Pt. 2 Pros of the introduction of a tax designation system in Serbia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4:  Current State of Philanthropy  in the Western Balkans and Turkey</dc:title>
  <dc:creator>Nathan Koeshall</dc:creator>
  <cp:lastModifiedBy>Nathan Koeshall</cp:lastModifiedBy>
  <cp:revision>138</cp:revision>
  <dcterms:created xsi:type="dcterms:W3CDTF">2015-11-23T11:27:45Z</dcterms:created>
  <dcterms:modified xsi:type="dcterms:W3CDTF">2016-09-09T06:57:34Z</dcterms:modified>
</cp:coreProperties>
</file>